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64" r:id="rId2"/>
    <p:sldId id="260" r:id="rId3"/>
    <p:sldId id="287" r:id="rId4"/>
    <p:sldId id="274" r:id="rId5"/>
    <p:sldId id="269" r:id="rId6"/>
    <p:sldId id="288" r:id="rId7"/>
    <p:sldId id="289" r:id="rId8"/>
    <p:sldId id="265" r:id="rId9"/>
    <p:sldId id="268" r:id="rId10"/>
    <p:sldId id="282" r:id="rId11"/>
    <p:sldId id="283" r:id="rId12"/>
    <p:sldId id="284" r:id="rId13"/>
    <p:sldId id="275" r:id="rId14"/>
    <p:sldId id="276" r:id="rId15"/>
    <p:sldId id="285" r:id="rId16"/>
    <p:sldId id="277" r:id="rId17"/>
    <p:sldId id="286" r:id="rId18"/>
    <p:sldId id="290" r:id="rId19"/>
    <p:sldId id="280" r:id="rId20"/>
    <p:sldId id="267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5172"/>
    <a:srgbClr val="8D1919"/>
    <a:srgbClr val="0A2D6C"/>
    <a:srgbClr val="033180"/>
    <a:srgbClr val="073F5E"/>
    <a:srgbClr val="64000B"/>
    <a:srgbClr val="0A2F4B"/>
    <a:srgbClr val="7900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0" autoAdjust="0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1672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DF49F-F40E-884C-B01F-9360377F1736}" type="datetime1">
              <a:rPr lang="en-US" smtClean="0"/>
              <a:t>3/21/18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5C89E5-8CF2-AE4E-9ED7-B883B3F22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643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BB07EB-30C5-B945-B924-0A013922B5FD}" type="datetime1">
              <a:rPr lang="en-US" smtClean="0"/>
              <a:t>3/21/18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4C395-C9E3-FA4A-86C1-1C454F8BC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765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FLOP - measure of "numbers crunched"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4C395-C9E3-FA4A-86C1-1C454F8BCC8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663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Emphasize number of nodes,</a:t>
            </a:r>
          </a:p>
          <a:p>
            <a:r>
              <a:rPr lang="en-US" dirty="0" smtClean="0"/>
              <a:t>MORE PARALLEL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4C395-C9E3-FA4A-86C1-1C454F8BCC8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52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Connect to more complicated Monte Carlo simulation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4C395-C9E3-FA4A-86C1-1C454F8BCC8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30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60311" y="240547"/>
            <a:ext cx="3437975" cy="413741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246137" y="3636963"/>
            <a:ext cx="8652149" cy="558800"/>
          </a:xfr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392008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197224" y="4206608"/>
            <a:ext cx="6567088" cy="1238031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1197223" y="2669177"/>
            <a:ext cx="7489575" cy="1513174"/>
          </a:xfrm>
        </p:spPr>
        <p:txBody>
          <a:bodyPr/>
          <a:lstStyle>
            <a:lvl1pPr>
              <a:lnSpc>
                <a:spcPts val="4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Click to edit title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B5AC-0D61-AC44-B9F6-B8D5CBB9B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88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Click to edit title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B5AC-0D61-AC44-B9F6-B8D5CBB9B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51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7593" y="1967742"/>
            <a:ext cx="3735405" cy="432831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67742"/>
            <a:ext cx="4038600" cy="432831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Click to edit title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B5AC-0D61-AC44-B9F6-B8D5CBB9B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506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594" y="2065334"/>
            <a:ext cx="3809794" cy="639762"/>
          </a:xfrm>
        </p:spPr>
        <p:txBody>
          <a:bodyPr anchor="b"/>
          <a:lstStyle>
            <a:lvl1pPr marL="0" indent="0">
              <a:lnSpc>
                <a:spcPts val="24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7594" y="2742391"/>
            <a:ext cx="3809794" cy="33837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065334"/>
            <a:ext cx="4041775" cy="639762"/>
          </a:xfrm>
        </p:spPr>
        <p:txBody>
          <a:bodyPr anchor="b"/>
          <a:lstStyle>
            <a:lvl1pPr marL="0" indent="0">
              <a:lnSpc>
                <a:spcPts val="24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742391"/>
            <a:ext cx="4041775" cy="33837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Click to edit title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B5AC-0D61-AC44-B9F6-B8D5CBB9B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0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30313"/>
            <a:ext cx="3008313" cy="647172"/>
          </a:xfrm>
        </p:spPr>
        <p:txBody>
          <a:bodyPr anchor="b"/>
          <a:lstStyle>
            <a:lvl1pPr algn="l">
              <a:lnSpc>
                <a:spcPts val="2200"/>
              </a:lnSpc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857503"/>
            <a:ext cx="5111750" cy="52686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26019"/>
            <a:ext cx="3008313" cy="45001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Click to edit title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B5AC-0D61-AC44-B9F6-B8D5CBB9B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656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3274" y="4800600"/>
            <a:ext cx="5204032" cy="566738"/>
          </a:xfrm>
        </p:spPr>
        <p:txBody>
          <a:bodyPr anchor="b">
            <a:normAutofit/>
          </a:bodyPr>
          <a:lstStyle>
            <a:lvl1pPr algn="l">
              <a:defRPr sz="24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53274" y="897576"/>
            <a:ext cx="5204032" cy="390302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53274" y="5367338"/>
            <a:ext cx="5204032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Click to edit title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B5AC-0D61-AC44-B9F6-B8D5CBB9B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210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Click to edit title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B5AC-0D61-AC44-B9F6-B8D5CBB9B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36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Click to edit title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B5AC-0D61-AC44-B9F6-B8D5CBB9B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69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7594" y="816652"/>
            <a:ext cx="799920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199" y="1959652"/>
            <a:ext cx="8306601" cy="4328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Click to edit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91012" y="351277"/>
            <a:ext cx="7782382" cy="241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cap="all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0B5AC-0D61-AC44-B9F6-B8D5CBB9B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79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2" r:id="rId4"/>
    <p:sldLayoutId id="2147483653" r:id="rId5"/>
    <p:sldLayoutId id="2147483656" r:id="rId6"/>
    <p:sldLayoutId id="2147483657" r:id="rId7"/>
    <p:sldLayoutId id="2147483655" r:id="rId8"/>
    <p:sldLayoutId id="2147483654" r:id="rId9"/>
  </p:sldLayoutIdLst>
  <p:hf sldNum="0" hdr="0" dt="0"/>
  <p:txStyles>
    <p:titleStyle>
      <a:lvl1pPr algn="l" defTabSz="457200" rtl="0" eaLnBrk="1" latinLnBrk="0" hangingPunct="1">
        <a:lnSpc>
          <a:spcPts val="3600"/>
        </a:lnSpc>
        <a:spcBef>
          <a:spcPct val="0"/>
        </a:spcBef>
        <a:buNone/>
        <a:defRPr sz="4400" b="1" i="0" kern="1200">
          <a:solidFill>
            <a:srgbClr val="79000C"/>
          </a:solidFill>
          <a:latin typeface="+mj-lt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+mn-lt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+mn-lt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+mn-lt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+mn-lt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+mn-lt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drVulter/Supercomputer201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p500.org/" TargetMode="External"/><Relationship Id="rId4" Type="http://schemas.openxmlformats.org/officeDocument/2006/relationships/hyperlink" Target="https://portal.tacc.utexas.edu/c/document_library/get_file?uuid=e05d457a-0fbf-424b-87ce-c96fc0077099&amp;groupId=13601" TargetMode="External"/><Relationship Id="rId5" Type="http://schemas.openxmlformats.org/officeDocument/2006/relationships/hyperlink" Target="http://www.instructables.com/id/How-to-Make-a-Raspberry-Pi-SuperComputer/" TargetMode="External"/><Relationship Id="rId6" Type="http://schemas.openxmlformats.org/officeDocument/2006/relationships/hyperlink" Target="https://blogs.nvidia.com/blog/2012/09/10/what-is-cuda-2/" TargetMode="External"/><Relationship Id="rId7" Type="http://schemas.openxmlformats.org/officeDocument/2006/relationships/hyperlink" Target="https://computing.llnl.gov/tutorials/mpi/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netlib.org/benchmark/hpl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png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3/22/18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6137" y="3558798"/>
            <a:ext cx="8652149" cy="58221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200" dirty="0">
                <a:latin typeface="Times New Roman" charset="0"/>
                <a:ea typeface="Times New Roman" charset="0"/>
                <a:cs typeface="Times New Roman" charset="0"/>
              </a:rPr>
              <a:t>Implementing a High-Performance Computing Center </a:t>
            </a:r>
          </a:p>
          <a:p>
            <a:pPr>
              <a:lnSpc>
                <a:spcPct val="80000"/>
              </a:lnSpc>
            </a:pP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092948" y="4914900"/>
            <a:ext cx="50863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Quinn Stratton</a:t>
            </a:r>
          </a:p>
          <a:p>
            <a:pPr algn="ctr"/>
            <a:r>
              <a:rPr lang="en-US" sz="2800" dirty="0" smtClean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Mentor: Dr. Ray </a:t>
            </a:r>
            <a:r>
              <a:rPr lang="en-US" sz="2800" dirty="0" err="1" smtClean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Klump</a:t>
            </a:r>
            <a:endParaRPr lang="en-US" sz="2800" dirty="0" smtClean="0">
              <a:solidFill>
                <a:srgbClr val="FFFFFF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298" y="2086003"/>
            <a:ext cx="22860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2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 </a:t>
            </a:r>
            <a:r>
              <a:rPr lang="en-US" dirty="0" err="1" smtClean="0"/>
              <a:t>pi_approx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0200" y="1959652"/>
                <a:ext cx="5049050" cy="412004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 smtClean="0"/>
                  <a:t>Monte Carlo method for approximating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Randomly generate N points within square</a:t>
                </a:r>
              </a:p>
              <a:p>
                <a:r>
                  <a:rPr lang="en-US" dirty="0" smtClean="0"/>
                  <a:t>Ratio of circle to square area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4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f>
                      <m:fPr>
                        <m:ctrlPr>
                          <a:rPr lang="bg-BG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bg-BG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4</m:t>
                        </m:r>
                      </m:den>
                    </m:f>
                  </m:oMath>
                </a14:m>
                <a:endParaRPr lang="en-US" dirty="0" smtClean="0"/>
              </a:p>
              <a:p>
                <a:r>
                  <a:rPr lang="en-US" dirty="0" smtClean="0"/>
                  <a:t>Number of points in circle </a:t>
                </a:r>
                <a:r>
                  <a:rPr lang="de-DE" dirty="0" smtClean="0"/>
                  <a:t>(C)</a:t>
                </a:r>
                <a:r>
                  <a:rPr lang="en-US" i="1" dirty="0" smtClean="0"/>
                  <a:t> </a:t>
                </a:r>
                <a:r>
                  <a:rPr lang="en-US" dirty="0" smtClean="0"/>
                  <a:t>should be approximately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∗</m:t>
                    </m:r>
                    <m:f>
                      <m:fPr>
                        <m:ctrlPr>
                          <a:rPr lang="bg-BG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bg-BG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4</m:t>
                        </m:r>
                      </m:den>
                    </m:f>
                  </m:oMath>
                </a14:m>
                <a:endParaRPr lang="en-US" dirty="0" smtClean="0"/>
              </a:p>
              <a:p>
                <a:r>
                  <a:rPr lang="en-US" dirty="0" smtClean="0"/>
                  <a:t>S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o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f>
                      <m:fPr>
                        <m:ctrlPr>
                          <a:rPr lang="bg-BG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4∗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den>
                    </m:f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200" y="1959652"/>
                <a:ext cx="5049050" cy="4120044"/>
              </a:xfrm>
              <a:blipFill rotWithShape="0">
                <a:blip r:embed="rId3"/>
                <a:stretch>
                  <a:fillRect l="-2051" t="-2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49" y="2641171"/>
            <a:ext cx="325755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1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593" y="427019"/>
            <a:ext cx="7999205" cy="1143000"/>
          </a:xfrm>
        </p:spPr>
        <p:txBody>
          <a:bodyPr/>
          <a:lstStyle/>
          <a:p>
            <a:r>
              <a:rPr lang="en-US" dirty="0" smtClean="0"/>
              <a:t>MPI only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746" y="1345289"/>
            <a:ext cx="4076700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295" y="3075931"/>
            <a:ext cx="6019800" cy="1104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095" y="4235073"/>
            <a:ext cx="5918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4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MPI with CUDA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199" y="1728788"/>
            <a:ext cx="8306601" cy="148590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MPI handles splitting task up among nodes</a:t>
            </a:r>
          </a:p>
          <a:p>
            <a:r>
              <a:rPr lang="en-US" dirty="0" smtClean="0"/>
              <a:t>Each node now uses a GPU instead of CPU for processing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67" y="3326972"/>
            <a:ext cx="7236664" cy="234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00237" y="1761645"/>
            <a:ext cx="5529263" cy="4510568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264" y="717648"/>
            <a:ext cx="7999205" cy="1143000"/>
          </a:xfrm>
        </p:spPr>
        <p:txBody>
          <a:bodyPr/>
          <a:lstStyle/>
          <a:p>
            <a:r>
              <a:rPr lang="en-US" dirty="0" smtClean="0">
                <a:solidFill>
                  <a:srgbClr val="8D1919"/>
                </a:solidFill>
                <a:latin typeface="Times New Roman" charset="0"/>
                <a:ea typeface="Times New Roman" charset="0"/>
                <a:cs typeface="Times New Roman" charset="0"/>
              </a:rPr>
              <a:t>Speedup of HPL on Raspberry Pi cluster</a:t>
            </a:r>
            <a:endParaRPr lang="en-US" dirty="0">
              <a:solidFill>
                <a:srgbClr val="8D1919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591" y="1985963"/>
            <a:ext cx="5162549" cy="4114800"/>
          </a:xfrm>
        </p:spPr>
      </p:pic>
    </p:spTree>
    <p:extLst>
      <p:ext uri="{BB962C8B-B14F-4D97-AF65-F5344CB8AC3E}">
        <p14:creationId xmlns:p14="http://schemas.microsoft.com/office/powerpoint/2010/main" val="145165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00237" y="1761645"/>
            <a:ext cx="5529263" cy="4510568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593" y="618645"/>
            <a:ext cx="7999205" cy="1267306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8D1919"/>
                </a:solidFill>
                <a:latin typeface="Times New Roman" charset="0"/>
                <a:ea typeface="Times New Roman" charset="0"/>
                <a:cs typeface="Times New Roman" charset="0"/>
              </a:rPr>
              <a:t>Speedup of </a:t>
            </a:r>
            <a:r>
              <a:rPr lang="en-US" dirty="0" err="1" smtClean="0">
                <a:solidFill>
                  <a:srgbClr val="8D1919"/>
                </a:solidFill>
                <a:latin typeface="Times New Roman" charset="0"/>
                <a:ea typeface="Times New Roman" charset="0"/>
                <a:cs typeface="Times New Roman" charset="0"/>
              </a:rPr>
              <a:t>pi_approx</a:t>
            </a:r>
            <a:r>
              <a:rPr lang="en-US" dirty="0" smtClean="0">
                <a:solidFill>
                  <a:srgbClr val="8D1919"/>
                </a:solidFill>
                <a:latin typeface="Times New Roman" charset="0"/>
                <a:ea typeface="Times New Roman" charset="0"/>
                <a:cs typeface="Times New Roman" charset="0"/>
              </a:rPr>
              <a:t> on Raspberry Pi Cluster</a:t>
            </a:r>
            <a:endParaRPr lang="en-US" dirty="0">
              <a:solidFill>
                <a:srgbClr val="8D1919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266" y="1996042"/>
            <a:ext cx="5131858" cy="4041774"/>
          </a:xfrm>
        </p:spPr>
      </p:pic>
    </p:spTree>
    <p:extLst>
      <p:ext uri="{BB962C8B-B14F-4D97-AF65-F5344CB8AC3E}">
        <p14:creationId xmlns:p14="http://schemas.microsoft.com/office/powerpoint/2010/main" val="173110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Speedup of </a:t>
            </a:r>
            <a:r>
              <a:rPr lang="en-US" dirty="0" err="1" smtClean="0"/>
              <a:t>pi_approx</a:t>
            </a:r>
            <a:r>
              <a:rPr lang="en-US" dirty="0" smtClean="0"/>
              <a:t> on </a:t>
            </a:r>
            <a:r>
              <a:rPr lang="en-US" dirty="0" err="1" smtClean="0"/>
              <a:t>Jetson</a:t>
            </a:r>
            <a:r>
              <a:rPr lang="en-US" dirty="0" smtClean="0"/>
              <a:t> TK1 Cluster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22564" y="1816777"/>
            <a:ext cx="5529263" cy="4510568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776" y="2130746"/>
            <a:ext cx="5176838" cy="388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9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73819" y="1053722"/>
            <a:ext cx="4220376" cy="4918453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595" y="660025"/>
            <a:ext cx="7999205" cy="1143000"/>
          </a:xfrm>
        </p:spPr>
        <p:txBody>
          <a:bodyPr/>
          <a:lstStyle/>
          <a:p>
            <a:r>
              <a:rPr lang="en-US" dirty="0" smtClean="0">
                <a:solidFill>
                  <a:srgbClr val="8D1919"/>
                </a:solidFill>
                <a:latin typeface="Times New Roman" charset="0"/>
                <a:ea typeface="Times New Roman" charset="0"/>
                <a:cs typeface="Times New Roman" charset="0"/>
              </a:rPr>
              <a:t>Further Inquiry</a:t>
            </a:r>
            <a:endParaRPr lang="en-US" dirty="0">
              <a:solidFill>
                <a:srgbClr val="8D1919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200" y="1476018"/>
            <a:ext cx="4220376" cy="522482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Compare data to official Lewis University supercomputer</a:t>
            </a: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TX2 Array Server</a:t>
            </a:r>
          </a:p>
          <a:p>
            <a:pPr lvl="1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24x NVIDIA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Jetson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TX2</a:t>
            </a:r>
          </a:p>
          <a:p>
            <a:pPr lvl="1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GPU: 1 TFLOP/s 256-core with NVIDIA Pascal Architecture</a:t>
            </a:r>
          </a:p>
          <a:p>
            <a:pPr lvl="1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CPU: 4x 64-bit ARM A57 CPUs + 2 NVIDIA Denver CPUs</a:t>
            </a:r>
          </a:p>
          <a:p>
            <a:pPr lvl="1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Memory: 8GB LPDDR4</a:t>
            </a:r>
          </a:p>
          <a:p>
            <a:pPr lvl="1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Storage: 32 GB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eMMC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971" y="1231525"/>
            <a:ext cx="3952072" cy="458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2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 Further Inquiry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199" y="1959652"/>
            <a:ext cx="8306601" cy="3941085"/>
          </a:xfrm>
        </p:spPr>
        <p:txBody>
          <a:bodyPr>
            <a:normAutofit/>
          </a:bodyPr>
          <a:lstStyle/>
          <a:p>
            <a:r>
              <a:rPr lang="en-US" dirty="0" smtClean="0"/>
              <a:t>Explore different programming models for high-performance computing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Python</a:t>
            </a:r>
          </a:p>
          <a:p>
            <a:pPr lvl="1">
              <a:buFont typeface="Wingdings" charset="2"/>
              <a:buChar char="§"/>
            </a:pPr>
            <a:r>
              <a:rPr lang="en-US" dirty="0" err="1" smtClean="0"/>
              <a:t>Matlab</a:t>
            </a:r>
            <a:endParaRPr lang="en-US" dirty="0" smtClean="0"/>
          </a:p>
          <a:p>
            <a:pPr lvl="1">
              <a:buFont typeface="Wingdings" charset="2"/>
              <a:buChar char="§"/>
            </a:pPr>
            <a:r>
              <a:rPr lang="en-US" dirty="0" smtClean="0"/>
              <a:t>Functional </a:t>
            </a:r>
            <a:r>
              <a:rPr lang="en-US" dirty="0" smtClean="0"/>
              <a:t>languages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Collaboration outside of Computer and Mathematical Sciences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10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defTabSz="914400">
              <a:spcBef>
                <a:spcPts val="0"/>
              </a:spcBef>
            </a:pPr>
            <a:r>
              <a:rPr lang="en-US" dirty="0" smtClean="0"/>
              <a:t>Intersection of computation and science is a major aspect of current research across disciplines</a:t>
            </a:r>
          </a:p>
          <a:p>
            <a:pPr defTabSz="914400">
              <a:spcBef>
                <a:spcPts val="0"/>
              </a:spcBef>
            </a:pPr>
            <a:r>
              <a:rPr lang="en-US" dirty="0" smtClean="0"/>
              <a:t>Important to be familiar with these methods</a:t>
            </a:r>
          </a:p>
          <a:p>
            <a:pPr defTabSz="914400">
              <a:spcBef>
                <a:spcPts val="0"/>
              </a:spcBef>
            </a:pPr>
            <a:r>
              <a:rPr lang="en-US" dirty="0" smtClean="0"/>
              <a:t>Allows for very interesting opportunities for interdisciplinary study and collaboration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8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D1919"/>
                </a:solidFill>
                <a:latin typeface="Times New Roman" charset="0"/>
                <a:ea typeface="Times New Roman" charset="0"/>
                <a:cs typeface="Times New Roman" charset="0"/>
              </a:rPr>
              <a:t>Appendix</a:t>
            </a:r>
            <a:endParaRPr lang="en-US" dirty="0">
              <a:solidFill>
                <a:srgbClr val="8D1919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199" y="1959653"/>
            <a:ext cx="8306601" cy="329814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Code, data, and documents</a:t>
            </a:r>
          </a:p>
          <a:p>
            <a:pPr lvl="1"/>
            <a:r>
              <a:rPr lang="en-US" dirty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https://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github.com/drVulter/Supercomputer2017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68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492349" y="2454953"/>
            <a:ext cx="5365902" cy="3196554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1498" y="434708"/>
            <a:ext cx="6567088" cy="1238031"/>
          </a:xfrm>
        </p:spPr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Acknowledgements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60661" y="5651506"/>
            <a:ext cx="56292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FFFF"/>
                </a:solidFill>
              </a:rPr>
              <a:t>http://</a:t>
            </a:r>
            <a:r>
              <a:rPr lang="en-US" sz="1050" dirty="0" err="1">
                <a:solidFill>
                  <a:srgbClr val="FFFFFF"/>
                </a:solidFill>
              </a:rPr>
              <a:t>www.criticalcommons.org</a:t>
            </a:r>
            <a:r>
              <a:rPr lang="en-US" sz="1050" dirty="0">
                <a:solidFill>
                  <a:srgbClr val="FFFFFF"/>
                </a:solidFill>
              </a:rPr>
              <a:t>/Members/</a:t>
            </a:r>
            <a:r>
              <a:rPr lang="en-US" sz="1050" dirty="0" err="1">
                <a:solidFill>
                  <a:srgbClr val="FFFFFF"/>
                </a:solidFill>
              </a:rPr>
              <a:t>ccManager</a:t>
            </a:r>
            <a:r>
              <a:rPr lang="en-US" sz="1050" dirty="0">
                <a:solidFill>
                  <a:srgbClr val="FFFFFF"/>
                </a:solidFill>
              </a:rPr>
              <a:t>/clips/a-recalcitrant-supercomputer-defies-its-operator-in-willy-wonka-and-the-chocolate-factory/</a:t>
            </a:r>
            <a:r>
              <a:rPr lang="en-US" sz="1050" dirty="0" err="1">
                <a:solidFill>
                  <a:srgbClr val="FFFFFF"/>
                </a:solidFill>
              </a:rPr>
              <a:t>thumbnailImage</a:t>
            </a:r>
            <a:endParaRPr lang="en-US" sz="1050" dirty="0" smtClean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1482" y="1979123"/>
            <a:ext cx="31606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endParaRPr lang="en-US" sz="3200" dirty="0" smtClean="0">
              <a:solidFill>
                <a:srgbClr val="FFFFFF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Prof. </a:t>
            </a:r>
            <a:r>
              <a:rPr lang="en-US" sz="2400" dirty="0" err="1" smtClean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Clairardin</a:t>
            </a:r>
            <a:endParaRPr lang="en-US" sz="2400" dirty="0" smtClean="0">
              <a:solidFill>
                <a:srgbClr val="FFFFFF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Romeoville High School</a:t>
            </a:r>
            <a:endParaRPr lang="en-US" sz="2400" dirty="0" smtClean="0">
              <a:solidFill>
                <a:srgbClr val="FFFFFF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Dr</a:t>
            </a:r>
            <a:r>
              <a:rPr lang="en-US" sz="2400" dirty="0" smtClean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. Livingston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Dr. </a:t>
            </a:r>
            <a:r>
              <a:rPr lang="en-US" sz="2400" dirty="0" err="1" smtClean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Schlachter</a:t>
            </a:r>
            <a:endParaRPr lang="en-US" sz="2400" dirty="0" smtClean="0">
              <a:solidFill>
                <a:srgbClr val="FFFFFF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Dr. </a:t>
            </a:r>
            <a:r>
              <a:rPr lang="en-US" sz="2400" dirty="0" err="1" smtClean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Klump</a:t>
            </a:r>
            <a:endParaRPr lang="en-US" sz="2400" dirty="0" smtClean="0">
              <a:solidFill>
                <a:srgbClr val="FFFFFF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Dr. Powers</a:t>
            </a:r>
            <a:endParaRPr lang="en-US" sz="2400" dirty="0">
              <a:solidFill>
                <a:srgbClr val="FFFFFF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S.U.R.E.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60" y="5478076"/>
            <a:ext cx="2286000" cy="723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1886" y="2628382"/>
            <a:ext cx="5043167" cy="284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1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D1919"/>
                </a:solidFill>
                <a:latin typeface="Times New Roman" charset="0"/>
                <a:ea typeface="Times New Roman" charset="0"/>
                <a:cs typeface="Times New Roman" charset="0"/>
              </a:rPr>
              <a:t>References</a:t>
            </a:r>
            <a:endParaRPr lang="en-US" dirty="0">
              <a:solidFill>
                <a:srgbClr val="8D1919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http://www.netlib.org/benchmark/hpl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/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https://www.top500.org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/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https://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portal.tacc.utexas.edu/c/document_library/get_file?uuid=e05d457a-0fbf-424b-87ce-c96fc0077099&amp;groupId=13601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  <a:hlinkClick r:id="rId5"/>
              </a:rPr>
              <a:t>http://www.instructables.com/id/How-to-Make-a-Raspberry-Pi-SuperComputer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  <a:hlinkClick r:id="rId5"/>
              </a:rPr>
              <a:t>/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  <a:hlinkClick r:id="rId6"/>
              </a:rPr>
              <a:t>https://blogs.nvidia.com/blog/2012/09/10/what-is-cuda-2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  <a:hlinkClick r:id="rId6"/>
              </a:rPr>
              <a:t>/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  <a:hlinkClick r:id="rId7"/>
              </a:rPr>
              <a:t>https://computing.llnl.gov/tutorials/mpi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  <a:hlinkClick r:id="rId7"/>
              </a:rPr>
              <a:t>/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 smtClean="0"/>
              <a:t>CPU (Central Processing Unit)</a:t>
            </a:r>
            <a:r>
              <a:rPr lang="en-US" dirty="0" smtClean="0"/>
              <a:t> </a:t>
            </a:r>
            <a:r>
              <a:rPr lang="en-US" dirty="0"/>
              <a:t>-</a:t>
            </a:r>
            <a:r>
              <a:rPr lang="en-US" dirty="0" smtClean="0"/>
              <a:t> “Brain” of computer, handles direct computations</a:t>
            </a:r>
          </a:p>
          <a:p>
            <a:pPr lvl="1"/>
            <a:r>
              <a:rPr lang="en-US" dirty="0" smtClean="0"/>
              <a:t>handles one task at a time</a:t>
            </a:r>
          </a:p>
          <a:p>
            <a:r>
              <a:rPr lang="en-US" b="1" dirty="0"/>
              <a:t>GPU (Graphics Processing </a:t>
            </a:r>
            <a:r>
              <a:rPr lang="en-US" b="1" dirty="0" smtClean="0"/>
              <a:t>Unit)</a:t>
            </a:r>
            <a:r>
              <a:rPr lang="en-US" b="1" dirty="0"/>
              <a:t> </a:t>
            </a:r>
            <a:r>
              <a:rPr lang="mr-IN" dirty="0" smtClean="0"/>
              <a:t>–</a:t>
            </a:r>
            <a:r>
              <a:rPr lang="en-US" dirty="0" smtClean="0"/>
              <a:t> Also handles direct computations, but contains many smaller processors</a:t>
            </a:r>
          </a:p>
          <a:p>
            <a:pPr lvl="1"/>
            <a:r>
              <a:rPr lang="en-US" dirty="0" smtClean="0"/>
              <a:t>inherently parallel</a:t>
            </a:r>
          </a:p>
          <a:p>
            <a:pPr lvl="1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More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computing throughput, more FLOP/s per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Watt</a:t>
            </a:r>
          </a:p>
          <a:p>
            <a:r>
              <a:rPr lang="en-US" b="1" dirty="0"/>
              <a:t>Parallel Computing </a:t>
            </a:r>
            <a:r>
              <a:rPr lang="mr-IN" dirty="0"/>
              <a:t>–</a:t>
            </a:r>
            <a:r>
              <a:rPr lang="en-US" dirty="0"/>
              <a:t> Computing that involves more than one processor working on the same problem in parallel</a:t>
            </a:r>
            <a:endParaRPr lang="en-US" b="1" dirty="0"/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34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D1919"/>
                </a:solidFill>
                <a:latin typeface="Times New Roman" charset="0"/>
                <a:ea typeface="Times New Roman" charset="0"/>
                <a:cs typeface="Times New Roman" charset="0"/>
              </a:rPr>
              <a:t>Speedup</a:t>
            </a:r>
            <a:endParaRPr lang="en-US" dirty="0">
              <a:solidFill>
                <a:srgbClr val="8D1919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199" y="1959653"/>
            <a:ext cx="8306601" cy="4069672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Linear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speedup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would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be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ideal</a:t>
            </a: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Some algorithms are difficult to parallelize</a:t>
            </a: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Any computer system will involve latency</a:t>
            </a:r>
          </a:p>
          <a:p>
            <a:pPr lvl="1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Generally due to slow communications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99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D1919"/>
                </a:solidFill>
                <a:latin typeface="Times New Roman" charset="0"/>
                <a:ea typeface="Times New Roman" charset="0"/>
                <a:cs typeface="Times New Roman" charset="0"/>
              </a:rPr>
              <a:t>Methods</a:t>
            </a:r>
            <a:endParaRPr lang="en-US" dirty="0">
              <a:solidFill>
                <a:srgbClr val="8D1919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198" y="1659615"/>
            <a:ext cx="8306601" cy="489834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Cluster computing involves writing programs that run on multiple computers (</a:t>
            </a:r>
            <a:r>
              <a:rPr lang="en-US" b="1" dirty="0" smtClean="0"/>
              <a:t>nodes</a:t>
            </a:r>
            <a:r>
              <a:rPr lang="en-US" dirty="0" smtClean="0"/>
              <a:t>) in parallel</a:t>
            </a:r>
          </a:p>
          <a:p>
            <a:r>
              <a:rPr lang="en-US" i="1" dirty="0" smtClean="0"/>
              <a:t>MPI</a:t>
            </a:r>
            <a:r>
              <a:rPr lang="en-US" dirty="0" smtClean="0"/>
              <a:t> (Message Passing Interface): Used to implement </a:t>
            </a:r>
            <a:r>
              <a:rPr lang="en-US" i="1" dirty="0" smtClean="0"/>
              <a:t>message-passing parallel programming </a:t>
            </a:r>
            <a:r>
              <a:rPr lang="en-US" i="1" dirty="0" smtClean="0"/>
              <a:t>model</a:t>
            </a:r>
          </a:p>
          <a:p>
            <a:pPr lvl="1"/>
            <a:r>
              <a:rPr lang="en-US" dirty="0" smtClean="0"/>
              <a:t>Allows for communication between nodes</a:t>
            </a: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i="1" dirty="0" smtClean="0"/>
              <a:t>CUDA</a:t>
            </a:r>
            <a:r>
              <a:rPr lang="en-US" dirty="0" smtClean="0"/>
              <a:t>: Programming platform for developing on GPUs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Provides libraries for </a:t>
            </a:r>
            <a:r>
              <a:rPr lang="en-US" i="1" dirty="0" smtClean="0"/>
              <a:t>C, C</a:t>
            </a:r>
            <a:r>
              <a:rPr lang="en-US" i="1" dirty="0" smtClean="0"/>
              <a:t>++,</a:t>
            </a:r>
            <a:r>
              <a:rPr lang="en-US" dirty="0" smtClean="0"/>
              <a:t> </a:t>
            </a:r>
            <a:r>
              <a:rPr lang="en-US" i="1" dirty="0" smtClean="0"/>
              <a:t>Fortran, Python, etc.</a:t>
            </a:r>
          </a:p>
          <a:p>
            <a:pPr>
              <a:buFont typeface="Wingdings" charset="2"/>
              <a:buChar char="§"/>
            </a:pPr>
            <a:r>
              <a:rPr lang="en-US" dirty="0" smtClean="0"/>
              <a:t>Not limited to these tools in general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14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 and 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Assist in numerical computation</a:t>
            </a:r>
          </a:p>
          <a:p>
            <a:pPr lvl="1"/>
            <a:r>
              <a:rPr lang="en-US" dirty="0" smtClean="0"/>
              <a:t>Numerical solutions to differential equations, etc.</a:t>
            </a:r>
          </a:p>
          <a:p>
            <a:r>
              <a:rPr lang="en-US" dirty="0" smtClean="0"/>
              <a:t>Monte Carlo Simulation</a:t>
            </a:r>
          </a:p>
          <a:p>
            <a:pPr lvl="1"/>
            <a:r>
              <a:rPr lang="en-US" dirty="0" smtClean="0"/>
              <a:t>Model random processes</a:t>
            </a:r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Statistical inference from large data sets</a:t>
            </a:r>
          </a:p>
          <a:p>
            <a:r>
              <a:rPr lang="en-US" dirty="0" smtClean="0"/>
              <a:t>Computational Biology</a:t>
            </a:r>
          </a:p>
          <a:p>
            <a:pPr lvl="1"/>
            <a:r>
              <a:rPr lang="en-US" i="1" dirty="0" smtClean="0"/>
              <a:t>Human Genome Project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12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Goals/Motivation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 small-scale clusters from a low-level</a:t>
            </a: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Computation is playing a greater and greater role in science</a:t>
            </a: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Bring this power to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Lewis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64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D1919"/>
                </a:solidFill>
                <a:latin typeface="Times New Roman" charset="0"/>
                <a:ea typeface="Times New Roman" charset="0"/>
                <a:cs typeface="Times New Roman" charset="0"/>
              </a:rPr>
              <a:t>Raspberry Pi 3 Cluster</a:t>
            </a:r>
            <a:endParaRPr lang="en-US" dirty="0">
              <a:solidFill>
                <a:srgbClr val="8D1919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0198" y="1641794"/>
                <a:ext cx="8306601" cy="2901631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Cluster of four Raspberry Pi 3 computers</a:t>
                </a:r>
              </a:p>
              <a:p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CPU-based</a:t>
                </a:r>
                <a:endParaRPr lang="en-US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Benchmarked at 2.222 GFLOP/s using HPL (High-Performance </a:t>
                </a:r>
                <a:r>
                  <a:rPr lang="en-US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Linpack</a:t>
                </a:r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), 15.871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𝑀𝐹𝐿𝑂𝑃</m:t>
                        </m:r>
                        <m:r>
                          <a:rPr lang="en-US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𝑠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𝐷𝑜𝑙𝑙𝑎𝑟</m:t>
                        </m:r>
                      </m:den>
                    </m:f>
                  </m:oMath>
                </a14:m>
                <a:endParaRPr lang="en-US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lang="en-US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198" y="1641794"/>
                <a:ext cx="8306601" cy="2901631"/>
              </a:xfrm>
              <a:blipFill rotWithShape="0">
                <a:blip r:embed="rId2"/>
                <a:stretch>
                  <a:fillRect l="-1687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474" y="816651"/>
            <a:ext cx="1120325" cy="14075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48223" y="2262034"/>
            <a:ext cx="1095777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FFFF"/>
                </a:solidFill>
              </a:rPr>
              <a:t>https://</a:t>
            </a:r>
            <a:r>
              <a:rPr lang="en-US" sz="1050" dirty="0" err="1">
                <a:solidFill>
                  <a:srgbClr val="FFFFFF"/>
                </a:solidFill>
              </a:rPr>
              <a:t>www.raspberrypi.org</a:t>
            </a:r>
            <a:r>
              <a:rPr lang="en-US" sz="1050" dirty="0">
                <a:solidFill>
                  <a:srgbClr val="FFFFFF"/>
                </a:solidFill>
              </a:rPr>
              <a:t>/app/uploads/2015/08/raspberry-pi-</a:t>
            </a:r>
            <a:r>
              <a:rPr lang="en-US" sz="1050" dirty="0" err="1">
                <a:solidFill>
                  <a:srgbClr val="FFFFFF"/>
                </a:solidFill>
              </a:rPr>
              <a:t>logo.png</a:t>
            </a:r>
            <a:endParaRPr lang="en-US" sz="1050" dirty="0" smtClean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07" y="4682766"/>
            <a:ext cx="3856392" cy="20669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4675930"/>
            <a:ext cx="3114675" cy="207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60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8D1919"/>
                </a:solidFill>
                <a:latin typeface="Times New Roman" charset="0"/>
                <a:ea typeface="Times New Roman" charset="0"/>
                <a:cs typeface="Times New Roman" charset="0"/>
              </a:rPr>
              <a:t>Jetson</a:t>
            </a:r>
            <a:r>
              <a:rPr lang="en-US" dirty="0" smtClean="0">
                <a:solidFill>
                  <a:srgbClr val="8D1919"/>
                </a:solidFill>
                <a:latin typeface="Times New Roman" charset="0"/>
                <a:ea typeface="Times New Roman" charset="0"/>
                <a:cs typeface="Times New Roman" charset="0"/>
              </a:rPr>
              <a:t> TK1 Cluster</a:t>
            </a:r>
            <a:endParaRPr lang="en-US" dirty="0">
              <a:solidFill>
                <a:srgbClr val="8D1919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196" y="1841213"/>
            <a:ext cx="8306601" cy="224087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Cluster of four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Jetson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TK1 computers</a:t>
            </a: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Each node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has a CPU </a:t>
            </a: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and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 GPU with 192 cores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646" y="4082086"/>
            <a:ext cx="4737100" cy="260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51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wisPowerPointTemplate_A_201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050" dirty="0" smtClean="0">
            <a:solidFill>
              <a:srgbClr val="FFFFFF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LewisPowerPointTemplate_A_2015</Template>
  <TotalTime>8327</TotalTime>
  <Words>518</Words>
  <Application>Microsoft Macintosh PowerPoint</Application>
  <PresentationFormat>On-screen Show (4:3)</PresentationFormat>
  <Paragraphs>107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Calibri</vt:lpstr>
      <vt:lpstr>Cambria Math</vt:lpstr>
      <vt:lpstr>Times New Roman</vt:lpstr>
      <vt:lpstr>Wingdings</vt:lpstr>
      <vt:lpstr>Arial</vt:lpstr>
      <vt:lpstr>LewisPowerPointTemplate_A_2015</vt:lpstr>
      <vt:lpstr>PowerPoint Presentation</vt:lpstr>
      <vt:lpstr>PowerPoint Presentation</vt:lpstr>
      <vt:lpstr>Background</vt:lpstr>
      <vt:lpstr>Speedup</vt:lpstr>
      <vt:lpstr>Methods</vt:lpstr>
      <vt:lpstr>Computation and Science</vt:lpstr>
      <vt:lpstr>Goals/Motivation</vt:lpstr>
      <vt:lpstr>Raspberry Pi 3 Cluster</vt:lpstr>
      <vt:lpstr>Jetson TK1 Cluster</vt:lpstr>
      <vt:lpstr>Case Study: pi_approx</vt:lpstr>
      <vt:lpstr>MPI only</vt:lpstr>
      <vt:lpstr>MPI with CUDA</vt:lpstr>
      <vt:lpstr>Speedup of HPL on Raspberry Pi cluster</vt:lpstr>
      <vt:lpstr>Speedup of pi_approx on Raspberry Pi Cluster</vt:lpstr>
      <vt:lpstr>Speedup of pi_approx on Jetson TK1 Cluster</vt:lpstr>
      <vt:lpstr>Further Inquiry</vt:lpstr>
      <vt:lpstr>Even Further Inquiry</vt:lpstr>
      <vt:lpstr>Takeaways</vt:lpstr>
      <vt:lpstr>Appendix</vt:lpstr>
      <vt:lpstr>References</vt:lpstr>
    </vt:vector>
  </TitlesOfParts>
  <Company>Lewis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powerssa</dc:creator>
  <cp:lastModifiedBy>Quinn Stratton</cp:lastModifiedBy>
  <cp:revision>43</cp:revision>
  <cp:lastPrinted>2015-04-20T16:47:46Z</cp:lastPrinted>
  <dcterms:created xsi:type="dcterms:W3CDTF">2016-07-26T14:52:34Z</dcterms:created>
  <dcterms:modified xsi:type="dcterms:W3CDTF">2018-03-22T04:51:57Z</dcterms:modified>
</cp:coreProperties>
</file>